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66"/>
  </p:notesMasterIdLst>
  <p:sldIdLst>
    <p:sldId id="296" r:id="rId2"/>
    <p:sldId id="323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322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6" r:id="rId47"/>
    <p:sldId id="278" r:id="rId48"/>
    <p:sldId id="279" r:id="rId49"/>
    <p:sldId id="280" r:id="rId50"/>
    <p:sldId id="281" r:id="rId51"/>
    <p:sldId id="282" r:id="rId52"/>
    <p:sldId id="275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1" r:id="rId61"/>
    <p:sldId id="292" r:id="rId62"/>
    <p:sldId id="293" r:id="rId63"/>
    <p:sldId id="294" r:id="rId64"/>
    <p:sldId id="295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54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3517A-8CB0-4312-9578-D0FF2A0395B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FBACD-FE55-446A-9D07-6F021838D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6468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1FBACD-FE55-446A-9D07-6F021838D5A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878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357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721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51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1202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443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1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021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61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179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416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503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2016/3/12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07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ace604/ZhiHuDaily-React-Nativ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tmt/react-native-desktop" TargetMode="External"/><Relationship Id="rId2" Type="http://schemas.openxmlformats.org/officeDocument/2006/relationships/hyperlink" Target="https://github.com/jordanbyron/react-native/tree/tvO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Flipboard/react-canvas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tehunt/webpack-howto/blob/master/README-zh.md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react-bootstrap.github.i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://ant.design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生态圈 及其 应用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周连毅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 descr="http://www.eefung.com/modules/eefung/company/image/intr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0" y="243930"/>
            <a:ext cx="3619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77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生态圈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多终端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工程化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周边应用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43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多终端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/>
            </a:r>
            <a:b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</a:br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196752"/>
            <a:ext cx="775335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500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2696"/>
            <a:ext cx="7328459" cy="511256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766699" y="2710371"/>
            <a:ext cx="968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/>
              <a:t>Web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96427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48680"/>
            <a:ext cx="6181725" cy="5791200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236296" y="2780928"/>
            <a:ext cx="15550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b="1" dirty="0" smtClean="0"/>
              <a:t>Android</a:t>
            </a:r>
          </a:p>
          <a:p>
            <a:pPr algn="ctr"/>
            <a:r>
              <a:rPr lang="en-US" altLang="zh-CN" sz="3200" b="1" dirty="0" smtClean="0"/>
              <a:t>IOS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0602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多终端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1872208"/>
          </a:xfrm>
        </p:spPr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代码重用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知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乎日报客户端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2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Android/IOS (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代码重用率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80%)</a:t>
            </a:r>
          </a:p>
          <a:p>
            <a:pPr lvl="1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7" y="3140968"/>
            <a:ext cx="9124044" cy="2859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53587" y="6237312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Github</a:t>
            </a:r>
            <a:r>
              <a:rPr lang="en-US" altLang="zh-CN" dirty="0" smtClean="0"/>
              <a:t> </a:t>
            </a:r>
            <a:r>
              <a:rPr lang="zh-CN" altLang="en-US" dirty="0" smtClean="0"/>
              <a:t>地址：</a:t>
            </a:r>
            <a:r>
              <a:rPr lang="en-US" altLang="zh-CN" dirty="0" smtClean="0">
                <a:hlinkClick r:id="rId3"/>
              </a:rPr>
              <a:t>https</a:t>
            </a:r>
            <a:r>
              <a:rPr lang="en-US" altLang="zh-CN" dirty="0">
                <a:hlinkClick r:id="rId3"/>
              </a:rPr>
              <a:t>://github.com/race604/ZhiHuDaily-React-Native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8079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多终端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792088"/>
          </a:xfrm>
        </p:spPr>
        <p:txBody>
          <a:bodyPr>
            <a:normAutofit fontScale="85000" lnSpcReduction="20000"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代码重用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2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Facebook Ads Manager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Android/IOS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(85%)</a:t>
            </a:r>
          </a:p>
          <a:p>
            <a:pPr lvl="2"/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2132856"/>
            <a:ext cx="2592288" cy="45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1154" y="2108991"/>
            <a:ext cx="2627401" cy="4615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1560" y="3284984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IOS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884368" y="3323274"/>
            <a:ext cx="1077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Android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699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553078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终端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944" y="5013176"/>
            <a:ext cx="2023864" cy="832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43608" y="1268760"/>
            <a:ext cx="69847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react-web</a:t>
            </a:r>
            <a:r>
              <a:rPr lang="en-US" altLang="zh-CN" sz="2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    </a:t>
            </a:r>
            <a:r>
              <a:rPr lang="zh-CN" altLang="en-US" sz="2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淘宝</a:t>
            </a:r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284049" y="2780927"/>
            <a:ext cx="30016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将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react-native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翻译成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react-web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76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多终端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react-native-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tvOS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AppleTV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github.com/jordanbyron/react-native/tree/tvOS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react-native-desktop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OS X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200" dirty="0" smtClean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3"/>
              </a:rPr>
              <a:t>https://github.com/ptmt/react-native-desktop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react-canvas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实现使用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canvas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渲染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dom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2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/>
              </a:rPr>
              <a:t>https://github.com/Flipboard/react-canvas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… …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1" indent="0">
              <a:buNone/>
            </a:pP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033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6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声明式编程简单明了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386186"/>
            <a:ext cx="46958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079" y="5373216"/>
            <a:ext cx="43910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箭头连接符 4"/>
          <p:cNvCxnSpPr>
            <a:endCxn id="1029" idx="0"/>
          </p:cNvCxnSpPr>
          <p:nvPr/>
        </p:nvCxnSpPr>
        <p:spPr>
          <a:xfrm flipH="1">
            <a:off x="4039592" y="4797152"/>
            <a:ext cx="1" cy="576064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073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面向数据 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面向过程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564904"/>
            <a:ext cx="3079681" cy="32403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564904"/>
            <a:ext cx="3198817" cy="324036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9" name="直接箭头连接符 8"/>
          <p:cNvCxnSpPr/>
          <p:nvPr/>
        </p:nvCxnSpPr>
        <p:spPr>
          <a:xfrm>
            <a:off x="3995936" y="4077072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572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2448272" cy="562074"/>
          </a:xfrm>
        </p:spPr>
        <p:txBody>
          <a:bodyPr>
            <a:noAutofit/>
          </a:bodyPr>
          <a:lstStyle/>
          <a:p>
            <a:r>
              <a:rPr lang="zh-CN" altLang="en-US" sz="2800" dirty="0" smtClean="0"/>
              <a:t>周连毅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2060848"/>
            <a:ext cx="6059016" cy="4137323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 smtClean="0"/>
              <a:t>2014</a:t>
            </a:r>
            <a:r>
              <a:rPr lang="zh-CN" altLang="en-US" dirty="0" smtClean="0"/>
              <a:t>，蚁坊软件济南分公司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蚁巡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Oplate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2013</a:t>
            </a:r>
            <a:r>
              <a:rPr lang="zh-CN" altLang="en-US" dirty="0" smtClean="0"/>
              <a:t>，阿里巴巴</a:t>
            </a:r>
            <a:r>
              <a:rPr lang="en-US" altLang="zh-CN" dirty="0" smtClean="0"/>
              <a:t>-</a:t>
            </a:r>
            <a:r>
              <a:rPr lang="zh-CN" altLang="en-US" dirty="0" smtClean="0"/>
              <a:t>阿里云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飞天</a:t>
            </a:r>
            <a:r>
              <a:rPr lang="en-US" altLang="zh-CN" dirty="0" smtClean="0"/>
              <a:t>portal</a:t>
            </a:r>
            <a:r>
              <a:rPr lang="zh-CN" altLang="en-US" dirty="0" smtClean="0"/>
              <a:t>项目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r>
              <a:rPr lang="en-US" altLang="zh-CN" dirty="0" smtClean="0"/>
              <a:t>2011</a:t>
            </a:r>
            <a:r>
              <a:rPr lang="zh-CN" altLang="en-US" dirty="0" smtClean="0"/>
              <a:t>，新浪微博</a:t>
            </a:r>
            <a:r>
              <a:rPr lang="en-US" altLang="zh-CN" dirty="0" smtClean="0"/>
              <a:t>-</a:t>
            </a:r>
            <a:r>
              <a:rPr lang="zh-CN" altLang="en-US" dirty="0" smtClean="0"/>
              <a:t>主站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V4</a:t>
            </a:r>
          </a:p>
          <a:p>
            <a:pPr lvl="1"/>
            <a:r>
              <a:rPr lang="en-US" altLang="zh-CN" dirty="0" smtClean="0"/>
              <a:t>V5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16147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412776"/>
            <a:ext cx="4203164" cy="389835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434067"/>
            <a:ext cx="2266950" cy="172402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0" name="直接箭头连接符 9"/>
          <p:cNvCxnSpPr/>
          <p:nvPr/>
        </p:nvCxnSpPr>
        <p:spPr>
          <a:xfrm>
            <a:off x="2987824" y="2252707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644" y="4149080"/>
            <a:ext cx="2228850" cy="232410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1" name="直接箭头连接符 10"/>
          <p:cNvCxnSpPr/>
          <p:nvPr/>
        </p:nvCxnSpPr>
        <p:spPr>
          <a:xfrm>
            <a:off x="2997684" y="5877272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579783"/>
            <a:ext cx="4608512" cy="89339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874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语言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-API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" y="2276872"/>
            <a:ext cx="9172575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90988" y="1439198"/>
            <a:ext cx="33371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Angular.js(</a:t>
            </a:r>
            <a:r>
              <a:rPr lang="zh-CN" altLang="en-US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高大全</a:t>
            </a:r>
            <a:r>
              <a:rPr lang="en-US" altLang="zh-CN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5576" y="3717032"/>
            <a:ext cx="1872208" cy="2831544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Directive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ng-repeat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… … 166</a:t>
            </a:r>
            <a:r>
              <a:rPr lang="zh-CN" altLang="en-US" sz="2000" dirty="0" smtClean="0"/>
              <a:t>个</a:t>
            </a:r>
            <a:endParaRPr lang="en-US" altLang="zh-CN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$http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$q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419872" y="3933056"/>
            <a:ext cx="1843774" cy="52322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Angular2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436096" y="4194666"/>
            <a:ext cx="64807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228184" y="3933056"/>
            <a:ext cx="2094997" cy="52322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TypeScript</a:t>
            </a:r>
            <a:endParaRPr lang="zh-CN" altLang="en-US" sz="28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4282" y="4581128"/>
            <a:ext cx="2171700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/>
          <p:cNvSpPr/>
          <p:nvPr/>
        </p:nvSpPr>
        <p:spPr>
          <a:xfrm>
            <a:off x="6818421" y="5169966"/>
            <a:ext cx="17940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WTF?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3307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 animBg="1"/>
      <p:bldP spid="9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工程化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打包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628801"/>
            <a:ext cx="8229600" cy="1296144"/>
          </a:xfrm>
        </p:spPr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打包三剑客在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圈不流行了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Grunt + Bower + Yeoman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64" y="2924944"/>
            <a:ext cx="9345891" cy="1821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323528" y="5157192"/>
            <a:ext cx="8229600" cy="1296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包管理工具全面拥抱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npm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bower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逐渐淡出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99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工程化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打包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256584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8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browserify</a:t>
            </a:r>
            <a:endParaRPr lang="en-US" altLang="zh-CN" sz="2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简单  一条命令搞定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社区资源丰富，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105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transformer</a:t>
            </a: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只能打成一个文件，为了优化，可配合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gulp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或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grunt</a:t>
            </a:r>
          </a:p>
          <a:p>
            <a:pPr marL="457200" lvl="1" indent="0">
              <a:buNone/>
            </a:pP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sz="28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使用</a:t>
            </a:r>
            <a:r>
              <a:rPr lang="en-US" altLang="zh-CN" sz="28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webpack</a:t>
            </a:r>
            <a:endParaRPr lang="en-US" altLang="zh-CN" sz="28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社区资源丰富，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171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loader</a:t>
            </a: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有配置文件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纯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JS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文件、复杂性相应提高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各种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NB</a:t>
            </a: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功能（异步加载，热加载）</a:t>
            </a:r>
            <a:endParaRPr lang="en-US" altLang="zh-CN" sz="20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太复杂，坑多，花时间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sourcemap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resolve-</a:t>
            </a:r>
            <a:r>
              <a:rPr lang="en-US" altLang="zh-CN" sz="20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url</a:t>
            </a:r>
            <a:r>
              <a:rPr lang="zh-CN" altLang="en-US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sz="20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publicPath</a:t>
            </a:r>
            <a:r>
              <a:rPr lang="en-US" altLang="zh-CN" sz="20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lvl="1"/>
            <a:r>
              <a:rPr lang="en-US" altLang="zh-CN" sz="1600" dirty="0">
                <a:latin typeface="Microsoft YaHei UI" panose="020B0503020204020204" pitchFamily="34" charset="-122"/>
                <a:ea typeface="Microsoft YaHei UI" panose="020B0503020204020204" pitchFamily="34" charset="-122"/>
                <a:hlinkClick r:id="rId2"/>
              </a:rPr>
              <a:t>https://github.com/petehunt/webpack-howto/blob/master/README-zh.md</a:t>
            </a:r>
            <a:endParaRPr lang="en-US" altLang="zh-CN" sz="16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67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工程化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组件化易于测试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Mocha/Karma</a:t>
            </a: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Jest(Facebook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开发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测试工具库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 smtClean="0"/>
              <a:t>ReactTestUtils</a:t>
            </a:r>
            <a:r>
              <a:rPr lang="en-US" altLang="zh-CN" sz="2400" dirty="0"/>
              <a:t> </a:t>
            </a:r>
            <a:endParaRPr lang="en-US" altLang="zh-CN" sz="2400" dirty="0" smtClean="0"/>
          </a:p>
          <a:p>
            <a:pPr lvl="1"/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Enzyme</a:t>
            </a:r>
          </a:p>
        </p:txBody>
      </p:sp>
    </p:spTree>
    <p:extLst>
      <p:ext uri="{BB962C8B-B14F-4D97-AF65-F5344CB8AC3E}">
        <p14:creationId xmlns:p14="http://schemas.microsoft.com/office/powerpoint/2010/main" val="164160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周边应用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/>
          <a:lstStyle/>
          <a:p>
            <a:r>
              <a:rPr lang="en-US" altLang="zh-CN" dirty="0" smtClean="0"/>
              <a:t>Rest / Ajax ?</a:t>
            </a:r>
          </a:p>
          <a:p>
            <a:pPr lvl="1"/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不同的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UI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设计和需求导致了对数据更小力度的控制需求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GraphQL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成本高  学习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理解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/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迁移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lvl="1"/>
            <a:r>
              <a:rPr lang="en-US" altLang="zh-CN" sz="2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Falcor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简单，支付宝采用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457200" lvl="1" indent="0">
              <a:buNone/>
            </a:pP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776" y="4087207"/>
            <a:ext cx="6912768" cy="24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9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周边应用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Flux</a:t>
            </a: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一种编程模式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社区实现多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</a:t>
            </a:r>
          </a:p>
          <a:p>
            <a:pPr lvl="1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代码冗余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endParaRPr lang="zh-CN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28800"/>
            <a:ext cx="4608512" cy="452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99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周边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 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GraphQL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6" y="1668170"/>
            <a:ext cx="8886210" cy="4065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44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周边应用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Immutable.js</a:t>
            </a:r>
          </a:p>
          <a:p>
            <a:pPr lvl="1"/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中的不可变对象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高效对比两个对象是否相同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 </a:t>
            </a:r>
            <a:r>
              <a:rPr lang="en-US" altLang="zh-CN" sz="2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shouldComponentUpdate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未来有可能纳入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JavaScript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标准</a:t>
            </a:r>
            <a:endParaRPr lang="en-US" altLang="zh-CN" sz="2400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457200" lvl="1" indent="0">
              <a:buNone/>
            </a:pP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230" y="4410794"/>
            <a:ext cx="25336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410794"/>
            <a:ext cx="3864522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198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8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97722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整体架构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947818"/>
            <a:ext cx="7992888" cy="5913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5087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近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几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年前端发展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2009</a:t>
            </a:r>
            <a:r>
              <a:rPr lang="zh-CN" altLang="en-US" dirty="0" smtClean="0"/>
              <a:t>年 基础类库完善，寻求突破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jQuery/Prototype/Dojo/YUI </a:t>
            </a:r>
          </a:p>
          <a:p>
            <a:pPr lvl="1"/>
            <a:r>
              <a:rPr lang="en-US" altLang="zh-CN" dirty="0" smtClean="0"/>
              <a:t>IE8</a:t>
            </a:r>
            <a:r>
              <a:rPr lang="zh-CN" altLang="en-US" dirty="0" smtClean="0"/>
              <a:t>发布，全面兼容</a:t>
            </a:r>
            <a:r>
              <a:rPr lang="en-US" altLang="zh-CN" dirty="0" smtClean="0"/>
              <a:t>CSS2.1</a:t>
            </a:r>
          </a:p>
          <a:p>
            <a:pPr lvl="1"/>
            <a:r>
              <a:rPr lang="en-US" altLang="zh-CN" dirty="0" smtClean="0"/>
              <a:t>Node.js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V8</a:t>
            </a:r>
            <a:r>
              <a:rPr lang="zh-CN" altLang="en-US" dirty="0" smtClean="0"/>
              <a:t>浮出水面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Web</a:t>
            </a:r>
            <a:r>
              <a:rPr lang="zh-CN" altLang="en-US" dirty="0" smtClean="0"/>
              <a:t>标准开始向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ES5</a:t>
            </a:r>
            <a:r>
              <a:rPr lang="zh-CN" altLang="en-US" dirty="0" smtClean="0"/>
              <a:t>靠拢</a:t>
            </a:r>
            <a:endParaRPr lang="en-US" altLang="zh-CN" dirty="0" smtClean="0"/>
          </a:p>
          <a:p>
            <a:r>
              <a:rPr lang="en-US" altLang="zh-CN" dirty="0" smtClean="0"/>
              <a:t>2010</a:t>
            </a:r>
            <a:r>
              <a:rPr lang="zh-CN" altLang="en-US" dirty="0" smtClean="0"/>
              <a:t>年 看齐标准，关注</a:t>
            </a:r>
            <a:r>
              <a:rPr lang="en-US" altLang="zh-CN" dirty="0" smtClean="0"/>
              <a:t>Web</a:t>
            </a:r>
            <a:r>
              <a:rPr lang="zh-CN" altLang="en-US" dirty="0" smtClean="0"/>
              <a:t>性能</a:t>
            </a:r>
            <a:endParaRPr lang="en-US" altLang="zh-CN" dirty="0"/>
          </a:p>
          <a:p>
            <a:pPr lvl="1"/>
            <a:r>
              <a:rPr lang="en-US" altLang="zh-CN" dirty="0" err="1" smtClean="0"/>
              <a:t>ExtJS</a:t>
            </a:r>
            <a:r>
              <a:rPr lang="en-US" altLang="zh-CN" dirty="0" smtClean="0"/>
              <a:t>/Dojo</a:t>
            </a:r>
            <a:r>
              <a:rPr lang="zh-CN" altLang="en-US" dirty="0" smtClean="0"/>
              <a:t>变为企业级框架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IE9</a:t>
            </a:r>
            <a:r>
              <a:rPr lang="zh-CN" altLang="en-US" dirty="0" smtClean="0"/>
              <a:t>推出预览第三版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Iphone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Safari</a:t>
            </a:r>
            <a:r>
              <a:rPr lang="zh-CN" altLang="en-US" dirty="0" smtClean="0"/>
              <a:t>已经支持众多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功能</a:t>
            </a:r>
            <a:endParaRPr lang="en-US" altLang="zh-CN" dirty="0" smtClean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126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node.js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端架构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4" y="908720"/>
            <a:ext cx="7922256" cy="594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07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应用路由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34" y="1340768"/>
            <a:ext cx="8413546" cy="508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969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登录流程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797" y="933450"/>
            <a:ext cx="7128643" cy="5882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0599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session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中的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836712"/>
            <a:ext cx="5472608" cy="6077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3930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应用路由加载方法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852748"/>
            <a:ext cx="5616624" cy="4737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71600" y="1177588"/>
            <a:ext cx="640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遍历目录查找</a:t>
            </a:r>
            <a:r>
              <a:rPr lang="en-US" altLang="zh-CN" sz="2800" dirty="0" smtClean="0"/>
              <a:t>xxx.http.js</a:t>
            </a:r>
            <a:r>
              <a:rPr lang="zh-CN" altLang="en-US" sz="2800" dirty="0" smtClean="0"/>
              <a:t>，分模块加载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113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9" y="1340768"/>
            <a:ext cx="9092775" cy="5040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.http.js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定义了路由规则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78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遍历路由定义并挂载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41" y="5517232"/>
            <a:ext cx="7780405" cy="936104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196753"/>
            <a:ext cx="6552728" cy="4281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9982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8904" y="2938934"/>
            <a:ext cx="8229600" cy="850106"/>
          </a:xfrm>
        </p:spPr>
        <p:txBody>
          <a:bodyPr/>
          <a:lstStyle/>
          <a:p>
            <a:pPr algn="r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路由控制流程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4" y="71535"/>
            <a:ext cx="5341842" cy="6741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455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pPr algn="l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后端错误约定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17" y="1319559"/>
            <a:ext cx="6354583" cy="2281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36917"/>
            <a:ext cx="6048672" cy="1456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32240" y="2132856"/>
            <a:ext cx="24117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Java</a:t>
            </a:r>
            <a:r>
              <a:rPr lang="zh-CN" altLang="en-US" sz="3600" dirty="0" smtClean="0"/>
              <a:t>端返回格式</a:t>
            </a:r>
            <a:endParaRPr lang="zh-CN" altLang="en-US" sz="3600" dirty="0"/>
          </a:p>
        </p:txBody>
      </p:sp>
      <p:sp>
        <p:nvSpPr>
          <p:cNvPr id="5" name="矩形 4"/>
          <p:cNvSpPr/>
          <p:nvPr/>
        </p:nvSpPr>
        <p:spPr>
          <a:xfrm>
            <a:off x="6444208" y="4851157"/>
            <a:ext cx="264341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node</a:t>
            </a:r>
            <a:r>
              <a:rPr lang="zh-CN" altLang="en-US" sz="2800" dirty="0" smtClean="0"/>
              <a:t>端根据</a:t>
            </a:r>
            <a:endParaRPr lang="en-US" altLang="zh-CN" sz="2800" dirty="0" smtClean="0"/>
          </a:p>
          <a:p>
            <a:r>
              <a:rPr lang="en-US" altLang="zh-CN" sz="2800" dirty="0" err="1" smtClean="0"/>
              <a:t>errorCode</a:t>
            </a:r>
            <a:r>
              <a:rPr lang="zh-CN" altLang="en-US" sz="2800" dirty="0" smtClean="0"/>
              <a:t>对应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20335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Java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端返回数据模拟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980726"/>
            <a:ext cx="6848211" cy="5877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682704" y="1412776"/>
            <a:ext cx="33537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nock</a:t>
            </a:r>
            <a:r>
              <a:rPr lang="zh-CN" altLang="en-US" sz="2400" dirty="0" smtClean="0"/>
              <a:t>是一个</a:t>
            </a:r>
            <a:r>
              <a:rPr lang="en-US" altLang="zh-CN" sz="2400" dirty="0" smtClean="0"/>
              <a:t>node.js</a:t>
            </a:r>
            <a:r>
              <a:rPr lang="zh-CN" altLang="en-US" sz="2400" dirty="0" smtClean="0"/>
              <a:t>工具库，用来模拟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返回数据。它通过覆盖</a:t>
            </a:r>
            <a:r>
              <a:rPr lang="en-US" altLang="zh-CN" sz="2400" dirty="0" err="1" smtClean="0"/>
              <a:t>http.ClientRequest</a:t>
            </a:r>
            <a:r>
              <a:rPr lang="zh-CN" altLang="en-US" sz="2400" dirty="0" smtClean="0"/>
              <a:t>来拦截某一个请求返回的</a:t>
            </a:r>
            <a:r>
              <a:rPr lang="en-US" altLang="zh-CN" sz="2400" dirty="0" smtClean="0"/>
              <a:t>http</a:t>
            </a:r>
            <a:r>
              <a:rPr lang="zh-CN" altLang="en-US" sz="2400" dirty="0" smtClean="0"/>
              <a:t>数据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084168" y="4852317"/>
            <a:ext cx="2880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启动方式：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node app </a:t>
            </a:r>
            <a:r>
              <a:rPr lang="en-US" altLang="zh-CN" sz="2800" b="1" i="1" dirty="0" smtClean="0"/>
              <a:t>nock</a:t>
            </a:r>
            <a:endParaRPr lang="zh-CN" alt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35076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2011</a:t>
            </a:r>
            <a:r>
              <a:rPr lang="zh-CN" altLang="en-US" dirty="0" smtClean="0"/>
              <a:t>年 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扛大旗，</a:t>
            </a:r>
            <a:r>
              <a:rPr lang="en-US" altLang="zh-CN" dirty="0" smtClean="0"/>
              <a:t>Flash</a:t>
            </a:r>
            <a:r>
              <a:rPr lang="zh-CN" altLang="en-US" dirty="0" smtClean="0"/>
              <a:t>堪忧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本地存储、</a:t>
            </a:r>
            <a:r>
              <a:rPr lang="en-US" altLang="zh-CN" dirty="0" smtClean="0"/>
              <a:t>Canvas</a:t>
            </a:r>
            <a:r>
              <a:rPr lang="zh-CN" altLang="en-US" dirty="0" smtClean="0"/>
              <a:t>技术广泛应用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Adobe</a:t>
            </a:r>
            <a:r>
              <a:rPr lang="zh-CN" altLang="en-US" dirty="0" smtClean="0"/>
              <a:t>积极投身于</a:t>
            </a:r>
            <a:r>
              <a:rPr lang="en-US" altLang="zh-CN" dirty="0" smtClean="0"/>
              <a:t>HTML5</a:t>
            </a:r>
          </a:p>
          <a:p>
            <a:pPr lvl="1"/>
            <a:r>
              <a:rPr lang="en-US" altLang="zh-CN" dirty="0" smtClean="0"/>
              <a:t>Node.js</a:t>
            </a:r>
            <a:r>
              <a:rPr lang="zh-CN" altLang="en-US" dirty="0" smtClean="0"/>
              <a:t>悄然崛起</a:t>
            </a:r>
            <a:endParaRPr lang="en-US" altLang="zh-CN" dirty="0" smtClean="0"/>
          </a:p>
          <a:p>
            <a:r>
              <a:rPr lang="en-US" altLang="zh-CN" dirty="0" smtClean="0"/>
              <a:t>2012</a:t>
            </a:r>
            <a:r>
              <a:rPr lang="zh-CN" altLang="en-US" dirty="0" smtClean="0"/>
              <a:t>年 </a:t>
            </a:r>
            <a:r>
              <a:rPr lang="zh-CN" altLang="en-US" dirty="0"/>
              <a:t>响应</a:t>
            </a:r>
            <a:r>
              <a:rPr lang="zh-CN" altLang="en-US" dirty="0" smtClean="0"/>
              <a:t>式开发，工程化推进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Sencha Touch/Zepto.js/JQ Mobile</a:t>
            </a:r>
          </a:p>
          <a:p>
            <a:pPr lvl="1"/>
            <a:r>
              <a:rPr lang="en-US" altLang="zh-CN" dirty="0" smtClean="0"/>
              <a:t>Twitter</a:t>
            </a:r>
            <a:r>
              <a:rPr lang="zh-CN" altLang="en-US" dirty="0" smtClean="0"/>
              <a:t>推出</a:t>
            </a:r>
            <a:r>
              <a:rPr lang="en-US" altLang="zh-CN" dirty="0" smtClean="0"/>
              <a:t>Bootstrap</a:t>
            </a:r>
          </a:p>
          <a:p>
            <a:pPr lvl="1"/>
            <a:r>
              <a:rPr lang="en-US" altLang="zh-CN" dirty="0" err="1" smtClean="0"/>
              <a:t>CoffeeScript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TypeScript</a:t>
            </a:r>
            <a:r>
              <a:rPr lang="zh-CN" altLang="en-US" dirty="0" smtClean="0"/>
              <a:t>诞生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AMD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CMD</a:t>
            </a:r>
            <a:r>
              <a:rPr lang="zh-CN" altLang="en-US" dirty="0" smtClean="0"/>
              <a:t>、</a:t>
            </a:r>
            <a:r>
              <a:rPr lang="en-US" altLang="zh-CN" dirty="0" smtClean="0"/>
              <a:t>UMD</a:t>
            </a:r>
            <a:r>
              <a:rPr lang="zh-CN" altLang="en-US" dirty="0" smtClean="0"/>
              <a:t>规范诞生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SeaJS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RequireJS</a:t>
            </a:r>
            <a:r>
              <a:rPr lang="zh-CN" altLang="en-US" dirty="0" smtClean="0"/>
              <a:t>工具诞生</a:t>
            </a:r>
            <a:endParaRPr lang="en-US" altLang="zh-CN" dirty="0" smtClean="0"/>
          </a:p>
          <a:p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11575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836712"/>
            <a:ext cx="864096" cy="3312368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页面端架构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4260"/>
            <a:ext cx="7111702" cy="673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3669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/>
              <a:t>webpack</a:t>
            </a:r>
            <a:r>
              <a:rPr lang="en-US" altLang="zh-CN" dirty="0" smtClean="0"/>
              <a:t>-</a:t>
            </a:r>
            <a:r>
              <a:rPr lang="zh-CN" altLang="en-US" dirty="0" smtClean="0"/>
              <a:t>一切皆为模块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609600" y="98072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zh-CN" altLang="en-US" dirty="0"/>
          </a:p>
        </p:txBody>
      </p:sp>
      <p:pic>
        <p:nvPicPr>
          <p:cNvPr id="1047" name="Picture 2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16" y="968483"/>
            <a:ext cx="5876925" cy="319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" name="Picture 3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50" y="4581128"/>
            <a:ext cx="4321635" cy="2088232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58" name="Picture 3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650" y="2486025"/>
            <a:ext cx="3562350" cy="942975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67" name="Picture 4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590" y="958144"/>
            <a:ext cx="2209800" cy="742950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70" name="Picture 4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363" y="4592910"/>
            <a:ext cx="3667125" cy="207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856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webpack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-plugins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295" y="1052736"/>
            <a:ext cx="2790825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502" y="1071785"/>
            <a:ext cx="25908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51520" y="1052736"/>
            <a:ext cx="25472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/>
              <a:t>开发</a:t>
            </a:r>
            <a:r>
              <a:rPr lang="zh-CN" altLang="en-US" sz="2800" dirty="0" smtClean="0"/>
              <a:t>模式使用</a:t>
            </a:r>
            <a:endParaRPr lang="en-US" altLang="zh-CN" sz="2800" dirty="0" smtClean="0"/>
          </a:p>
          <a:p>
            <a:pPr algn="ctr"/>
            <a:r>
              <a:rPr lang="en-US" altLang="zh-CN" sz="2800" dirty="0" smtClean="0"/>
              <a:t>express</a:t>
            </a:r>
            <a:r>
              <a:rPr lang="zh-CN" altLang="en-US" sz="2800" dirty="0" smtClean="0"/>
              <a:t>中间件</a:t>
            </a:r>
            <a:endParaRPr lang="en-US" altLang="zh-CN" sz="28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2117948"/>
            <a:ext cx="6480720" cy="4297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03920" y="2708920"/>
            <a:ext cx="112121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 smtClean="0"/>
              <a:t>线上模式使用打包后的静态文件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16630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webpack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-require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机制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688"/>
            <a:ext cx="6931098" cy="503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5724525"/>
            <a:ext cx="268605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655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webpack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文件入口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692696"/>
            <a:ext cx="8639175" cy="339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4131518"/>
            <a:ext cx="6134100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4421" y="4941168"/>
            <a:ext cx="187131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登录后首页模板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2307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-27384"/>
            <a:ext cx="8229600" cy="706090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webpack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异步加载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696" y="692696"/>
            <a:ext cx="5655568" cy="1305131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00" y="2117841"/>
            <a:ext cx="7365876" cy="2103247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832" y="4339180"/>
            <a:ext cx="6478488" cy="2474196"/>
          </a:xfrm>
          <a:prstGeom prst="rect">
            <a:avLst/>
          </a:prstGeom>
          <a:noFill/>
          <a:ln w="9525">
            <a:solidFill>
              <a:schemeClr val="tx1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66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第一印象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11359"/>
            <a:ext cx="8208912" cy="5287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716016" y="483254"/>
            <a:ext cx="3960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基于函数式的模板引擎</a:t>
            </a:r>
            <a:endParaRPr lang="zh-CN" altLang="en-US" sz="2400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651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一切皆为组件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808"/>
            <a:ext cx="9142413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6235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一切皆为组件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1270595"/>
            <a:ext cx="9132887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99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一切皆为组件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132856"/>
            <a:ext cx="2400426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120" y="980728"/>
            <a:ext cx="6381456" cy="87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22" y="1854197"/>
            <a:ext cx="6006454" cy="5003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701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2013</a:t>
            </a:r>
            <a:r>
              <a:rPr lang="zh-CN" altLang="en-US" dirty="0" smtClean="0"/>
              <a:t>年 爆发式增长，百花齐放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Web Components</a:t>
            </a:r>
            <a:r>
              <a:rPr lang="zh-CN" altLang="en-US" dirty="0" smtClean="0"/>
              <a:t>出现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ECMAScript6</a:t>
            </a:r>
            <a:r>
              <a:rPr lang="zh-CN" altLang="en-US" dirty="0" smtClean="0"/>
              <a:t>草案落地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Chrome </a:t>
            </a:r>
            <a:r>
              <a:rPr lang="en-US" altLang="zh-CN" dirty="0" err="1" smtClean="0"/>
              <a:t>DevTools</a:t>
            </a:r>
            <a:r>
              <a:rPr lang="zh-CN" altLang="en-US" dirty="0" smtClean="0"/>
              <a:t>体验大幅度提升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Less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Sass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Stylus</a:t>
            </a:r>
            <a:r>
              <a:rPr lang="zh-CN" altLang="en-US" dirty="0" smtClean="0"/>
              <a:t>等</a:t>
            </a:r>
            <a:r>
              <a:rPr lang="en-US" altLang="zh-CN" dirty="0" err="1" smtClean="0"/>
              <a:t>Css</a:t>
            </a:r>
            <a:r>
              <a:rPr lang="zh-CN" altLang="en-US" dirty="0" smtClean="0"/>
              <a:t>预处理器走俏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Hybrid</a:t>
            </a:r>
            <a:r>
              <a:rPr lang="zh-CN" altLang="en-US" dirty="0" smtClean="0"/>
              <a:t>、</a:t>
            </a:r>
            <a:r>
              <a:rPr lang="en-US" altLang="zh-CN" dirty="0" err="1" smtClean="0"/>
              <a:t>PhoneGap</a:t>
            </a:r>
            <a:r>
              <a:rPr lang="zh-CN" altLang="en-US" dirty="0" smtClean="0"/>
              <a:t>繁荣发展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Express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Meteor</a:t>
            </a:r>
            <a:r>
              <a:rPr lang="zh-CN" altLang="en-US" dirty="0" smtClean="0"/>
              <a:t>等</a:t>
            </a:r>
            <a:r>
              <a:rPr lang="en-US" altLang="zh-CN" dirty="0" smtClean="0"/>
              <a:t>Node.js</a:t>
            </a:r>
            <a:r>
              <a:rPr lang="zh-CN" altLang="en-US" dirty="0" smtClean="0"/>
              <a:t>项目投入使用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PhantomJS</a:t>
            </a:r>
            <a:r>
              <a:rPr lang="zh-CN" altLang="en-US" dirty="0" smtClean="0"/>
              <a:t>诞生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前端工程化普及</a:t>
            </a:r>
            <a:endParaRPr lang="en-US" altLang="zh-CN" dirty="0" smtClean="0"/>
          </a:p>
          <a:p>
            <a:pPr marL="457200" lvl="1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25314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1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052736"/>
            <a:ext cx="7542618" cy="1008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一切皆为组件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228" y="2204864"/>
            <a:ext cx="7538880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317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8098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避免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dom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操作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72816"/>
            <a:ext cx="2036088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249" y="1340768"/>
            <a:ext cx="6416497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340768"/>
            <a:ext cx="8612210" cy="4692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57" y="1125899"/>
            <a:ext cx="5241836" cy="5622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652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渲染更流畅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311151"/>
            <a:ext cx="8182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+mn-ea"/>
              </a:rPr>
              <a:t>使用</a:t>
            </a:r>
            <a:r>
              <a:rPr lang="en-US" altLang="zh-CN" sz="2400" dirty="0">
                <a:latin typeface="+mn-ea"/>
              </a:rPr>
              <a:t>Virtual Dom Diff</a:t>
            </a:r>
            <a:r>
              <a:rPr lang="zh-CN" altLang="en-US" sz="2400" dirty="0">
                <a:latin typeface="+mn-ea"/>
              </a:rPr>
              <a:t>机制，只更新变化的节点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85700"/>
            <a:ext cx="32861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2209485"/>
            <a:ext cx="3390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47664" y="5282044"/>
            <a:ext cx="1632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Set dirty</a:t>
            </a:r>
            <a:endParaRPr lang="zh-CN" alt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5748134" y="5282044"/>
            <a:ext cx="17396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 smtClean="0"/>
              <a:t>Rerender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107077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/>
              <a:t>react-router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182762"/>
            <a:ext cx="8711882" cy="5270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10" y="332656"/>
            <a:ext cx="8935380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332656"/>
            <a:ext cx="9180512" cy="612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62059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react-router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用路由控制权限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57895"/>
            <a:ext cx="5760640" cy="590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6" y="957895"/>
            <a:ext cx="6922170" cy="5900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44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react-router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代码拆分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(code </a:t>
            </a:r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spliting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966738"/>
            <a:ext cx="558165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541594"/>
            <a:ext cx="59531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668344" y="1832625"/>
            <a:ext cx="55399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子</a:t>
            </a:r>
            <a:r>
              <a:rPr lang="zh-CN" altLang="en-US" sz="2800" b="1" dirty="0" smtClean="0"/>
              <a:t>路由</a:t>
            </a:r>
            <a:endParaRPr lang="en-US" altLang="zh-CN" sz="2800" b="1" dirty="0" smtClean="0"/>
          </a:p>
          <a:p>
            <a:r>
              <a:rPr lang="zh-CN" altLang="en-US" sz="2800" b="1" dirty="0" smtClean="0"/>
              <a:t>异步加载</a:t>
            </a:r>
            <a:endParaRPr lang="zh-CN" altLang="en-US" sz="2800" b="1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92951" cy="53939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5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MVC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18"/>
            <a:ext cx="7296150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331" y="928945"/>
            <a:ext cx="5904656" cy="5929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563888" y="3284984"/>
            <a:ext cx="187220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/>
              <a:t>Flux</a:t>
            </a:r>
          </a:p>
          <a:p>
            <a:pPr algn="ctr"/>
            <a:r>
              <a:rPr lang="zh-CN" altLang="en-US" sz="2800" b="1" dirty="0" smtClean="0"/>
              <a:t>单向数据</a:t>
            </a:r>
            <a:r>
              <a:rPr lang="zh-CN" altLang="en-US" sz="2800" b="1" dirty="0"/>
              <a:t>流动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353644"/>
            <a:ext cx="83058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928945"/>
            <a:ext cx="3264693" cy="3278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716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 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基于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MVC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496" y="1703705"/>
            <a:ext cx="4572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Flummox</a:t>
            </a:r>
          </a:p>
          <a:p>
            <a:pPr lvl="1"/>
            <a:r>
              <a:rPr lang="en-US" altLang="zh-CN" sz="2400" b="1" u="sng" dirty="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</a:t>
            </a: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Fluxxor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MartyJS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McFly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Fluxible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Delorean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Lux</a:t>
            </a:r>
          </a:p>
          <a:p>
            <a:pPr lvl="1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Reflux</a:t>
            </a: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OmniscientJS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Fluxy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Material Flux</a:t>
            </a:r>
          </a:p>
          <a:p>
            <a:pPr lvl="1"/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1124744"/>
            <a:ext cx="32429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开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源社区各种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flux</a:t>
            </a:r>
            <a:r>
              <a:rPr lang="zh-CN" altLang="en-US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实现</a:t>
            </a:r>
            <a:endParaRPr lang="zh-CN" altLang="en-US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654766"/>
            <a:ext cx="3525813" cy="3375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876256" y="2502236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Alt</a:t>
            </a:r>
          </a:p>
          <a:p>
            <a:pPr algn="ctr"/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去掉</a:t>
            </a:r>
            <a:r>
              <a:rPr lang="zh-CN" altLang="en-US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了</a:t>
            </a:r>
            <a:r>
              <a:rPr lang="en-US" altLang="zh-CN" b="1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Dispatcher</a:t>
            </a:r>
            <a:endParaRPr lang="zh-CN" altLang="en-US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392" y="4052864"/>
            <a:ext cx="2993373" cy="23946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626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/>
              <a:t>alt </a:t>
            </a:r>
            <a:r>
              <a:rPr lang="zh-CN" altLang="en-US" dirty="0" smtClean="0"/>
              <a:t>使用方法</a:t>
            </a:r>
            <a:endParaRPr lang="zh-CN" altLang="en-US" dirty="0"/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8" y="1124744"/>
            <a:ext cx="8342584" cy="2221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645023"/>
            <a:ext cx="8363272" cy="2873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884368" y="2852935"/>
            <a:ext cx="1008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/>
              <a:t>View</a:t>
            </a:r>
            <a:r>
              <a:rPr lang="zh-CN" altLang="en-US" sz="2000" b="1" dirty="0" smtClean="0"/>
              <a:t>中整合</a:t>
            </a:r>
            <a:r>
              <a:rPr lang="en-US" altLang="zh-CN" sz="2000" b="1" dirty="0" smtClean="0"/>
              <a:t>Store</a:t>
            </a:r>
            <a:r>
              <a:rPr lang="zh-CN" altLang="en-US" sz="2000" b="1" dirty="0" smtClean="0"/>
              <a:t>与</a:t>
            </a:r>
            <a:r>
              <a:rPr lang="en-US" altLang="zh-CN" sz="2000" b="1" dirty="0" smtClean="0"/>
              <a:t>Action</a:t>
            </a:r>
            <a:endParaRPr lang="zh-CN" altLang="en-US" sz="2000" b="1" dirty="0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0824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67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react-bootstrap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1196752"/>
            <a:ext cx="770485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/>
              <a:t>react-bootstrap</a:t>
            </a:r>
            <a:r>
              <a:rPr lang="zh-CN" altLang="en-US" sz="2800" dirty="0"/>
              <a:t>是一</a:t>
            </a:r>
            <a:r>
              <a:rPr lang="zh-CN" altLang="en-US" sz="2800" dirty="0" smtClean="0"/>
              <a:t>个利用</a:t>
            </a:r>
            <a:r>
              <a:rPr lang="en-US" altLang="zh-CN" sz="2800" dirty="0"/>
              <a:t>React</a:t>
            </a:r>
            <a:r>
              <a:rPr lang="zh-CN" altLang="en-US" sz="2800" dirty="0"/>
              <a:t>重新实现</a:t>
            </a:r>
            <a:r>
              <a:rPr lang="en-US" altLang="zh-CN" sz="2800" dirty="0"/>
              <a:t>Bootstrap3</a:t>
            </a:r>
            <a:r>
              <a:rPr lang="zh-CN" altLang="en-US" sz="2800" dirty="0"/>
              <a:t>组件的项目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2473732"/>
            <a:ext cx="770485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项目地址：</a:t>
            </a:r>
            <a:r>
              <a:rPr lang="en-US" altLang="zh-CN" sz="2800" dirty="0">
                <a:hlinkClick r:id="rId2"/>
              </a:rPr>
              <a:t>http://</a:t>
            </a:r>
            <a:r>
              <a:rPr lang="en-US" altLang="zh-CN" sz="2800" dirty="0" smtClean="0">
                <a:hlinkClick r:id="rId2"/>
              </a:rPr>
              <a:t>react-bootstrap.github.io</a:t>
            </a:r>
            <a:endParaRPr lang="zh-CN" alt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74" y="3284984"/>
            <a:ext cx="8048625" cy="346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3952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r>
              <a:rPr lang="en-US" altLang="zh-CN" dirty="0" smtClean="0"/>
              <a:t>2014</a:t>
            </a:r>
            <a:r>
              <a:rPr lang="zh-CN" altLang="en-US" dirty="0" smtClean="0"/>
              <a:t>年 移动端崛起、</a:t>
            </a:r>
            <a:r>
              <a:rPr lang="en-US" altLang="zh-CN" dirty="0" smtClean="0"/>
              <a:t>HTML5</a:t>
            </a:r>
            <a:r>
              <a:rPr lang="zh-CN" altLang="en-US" dirty="0" smtClean="0"/>
              <a:t>、</a:t>
            </a:r>
            <a:r>
              <a:rPr lang="en-US" altLang="zh-CN" dirty="0" smtClean="0"/>
              <a:t>ES6</a:t>
            </a:r>
            <a:r>
              <a:rPr lang="zh-CN" altLang="en-US" dirty="0" smtClean="0"/>
              <a:t>落地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HTML5</a:t>
            </a:r>
            <a:r>
              <a:rPr lang="zh-CN" altLang="en-US" dirty="0" smtClean="0"/>
              <a:t>正式定稿、</a:t>
            </a:r>
            <a:r>
              <a:rPr lang="en-US" altLang="zh-CN" dirty="0" smtClean="0"/>
              <a:t>ES6</a:t>
            </a:r>
            <a:r>
              <a:rPr lang="zh-CN" altLang="en-US" dirty="0" smtClean="0"/>
              <a:t>开始走进前端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MV*</a:t>
            </a:r>
            <a:r>
              <a:rPr lang="zh-CN" altLang="en-US" dirty="0" smtClean="0"/>
              <a:t>库卷土重来 </a:t>
            </a:r>
            <a:r>
              <a:rPr lang="en-US" altLang="zh-CN" dirty="0" err="1" smtClean="0"/>
              <a:t>vue</a:t>
            </a:r>
            <a:r>
              <a:rPr lang="en-US" altLang="zh-CN" dirty="0" smtClean="0"/>
              <a:t>/angular/knockout</a:t>
            </a:r>
          </a:p>
          <a:p>
            <a:pPr lvl="1"/>
            <a:r>
              <a:rPr lang="en-US" altLang="zh-CN" dirty="0" smtClean="0"/>
              <a:t>Web Components</a:t>
            </a:r>
            <a:r>
              <a:rPr lang="zh-CN" altLang="en-US" dirty="0" smtClean="0"/>
              <a:t>跨终端组件快速发展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Node.js</a:t>
            </a:r>
            <a:r>
              <a:rPr lang="zh-CN" altLang="en-US" dirty="0" smtClean="0"/>
              <a:t>前后端分离流行</a:t>
            </a:r>
            <a:endParaRPr lang="en-US" altLang="zh-CN" dirty="0"/>
          </a:p>
          <a:p>
            <a:r>
              <a:rPr lang="en-US" altLang="zh-CN" dirty="0" smtClean="0"/>
              <a:t>2015</a:t>
            </a:r>
            <a:r>
              <a:rPr lang="zh-CN" altLang="en-US" dirty="0" smtClean="0"/>
              <a:t>年 观念转变，步入前端工业化生产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React</a:t>
            </a:r>
            <a:r>
              <a:rPr lang="zh-CN" altLang="en-US" dirty="0" smtClean="0"/>
              <a:t>引人注目，</a:t>
            </a:r>
            <a:r>
              <a:rPr lang="en-US" altLang="zh-CN" dirty="0" smtClean="0"/>
              <a:t>React-Native</a:t>
            </a:r>
            <a:r>
              <a:rPr lang="zh-CN" altLang="en-US" dirty="0" smtClean="0"/>
              <a:t>发布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Webpack</a:t>
            </a:r>
            <a:r>
              <a:rPr lang="zh-CN" altLang="en-US" dirty="0" smtClean="0"/>
              <a:t>崛起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Npm</a:t>
            </a:r>
            <a:r>
              <a:rPr lang="zh-CN" altLang="en-US" dirty="0" smtClean="0"/>
              <a:t>开始主导包管理工具市场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Node.js</a:t>
            </a:r>
            <a:r>
              <a:rPr lang="zh-CN" altLang="en-US" dirty="0" smtClean="0"/>
              <a:t>应用已经铺天盖地</a:t>
            </a:r>
            <a:endParaRPr lang="en-US" altLang="zh-CN" dirty="0" smtClean="0"/>
          </a:p>
          <a:p>
            <a:pPr lvl="1"/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5704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ant-design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7200" y="987673"/>
            <a:ext cx="77872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Ant Design </a:t>
            </a:r>
            <a:r>
              <a:rPr lang="zh-CN" altLang="en-US" sz="2000" dirty="0"/>
              <a:t>是一个 </a:t>
            </a:r>
            <a:r>
              <a:rPr lang="en-US" altLang="zh-CN" sz="2000" dirty="0"/>
              <a:t>UI </a:t>
            </a:r>
            <a:r>
              <a:rPr lang="zh-CN" altLang="en-US" sz="2000" dirty="0"/>
              <a:t>设计语言，是一套提炼和应用于企业级中后台产品的交互语言和视觉体系</a:t>
            </a:r>
          </a:p>
        </p:txBody>
      </p:sp>
      <p:sp>
        <p:nvSpPr>
          <p:cNvPr id="6" name="矩形 5"/>
          <p:cNvSpPr/>
          <p:nvPr/>
        </p:nvSpPr>
        <p:spPr>
          <a:xfrm>
            <a:off x="474132" y="1974319"/>
            <a:ext cx="7770275" cy="3270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Ant Design </a:t>
            </a:r>
            <a:r>
              <a:rPr lang="zh-CN" altLang="en-US" sz="2000" dirty="0"/>
              <a:t>源自蚂蚁金服体验技术部的后台产品开发。在中后台产品设计中，通常有很多类似的页面和控件，不同的产品会出现不同的规范和实现，给设计师和工程师带来很多困扰和重复建设，降低企业后台的整体研发效率。我们的设计师和前端工程师经过大量的项目实践和总结，希望能沉淀出一套企业级的交互视觉规范，统一中后台项目的前端 </a:t>
            </a:r>
            <a:r>
              <a:rPr lang="en-US" altLang="zh-CN" sz="2000" dirty="0"/>
              <a:t>UI </a:t>
            </a:r>
            <a:r>
              <a:rPr lang="zh-CN" altLang="en-US" sz="2000" dirty="0"/>
              <a:t>设计，屏蔽各种不必要的设计差异和前端实现成本，解放设计和前端开发资源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67544" y="5508521"/>
            <a:ext cx="57246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项目地址：</a:t>
            </a:r>
            <a:r>
              <a:rPr lang="en-US" altLang="zh-CN" sz="3200" dirty="0">
                <a:hlinkClick r:id="rId2"/>
              </a:rPr>
              <a:t>http://</a:t>
            </a:r>
            <a:r>
              <a:rPr lang="en-US" altLang="zh-CN" sz="3200" dirty="0" smtClean="0">
                <a:hlinkClick r:id="rId2"/>
              </a:rPr>
              <a:t>ant.design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10164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自定义组件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980728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可复用的组件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148064" y="980728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非</a:t>
            </a:r>
            <a:r>
              <a:rPr lang="zh-CN" altLang="en-US" sz="2800" dirty="0" smtClean="0"/>
              <a:t>可复用的组件</a:t>
            </a:r>
            <a:endParaRPr lang="zh-CN" altLang="en-US" sz="2800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64" y="1938453"/>
            <a:ext cx="4576340" cy="264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82492" y="537321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/>
              <a:t>在各个模块下，模块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内部引用</a:t>
            </a:r>
            <a:endParaRPr lang="zh-CN" altLang="en-US" sz="2400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863989"/>
            <a:ext cx="3723103" cy="271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64313" y="5301208"/>
            <a:ext cx="26420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/>
              <a:t>可复用组件提取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到</a:t>
            </a:r>
            <a:r>
              <a:rPr lang="en-US" altLang="zh-CN" sz="2400" dirty="0" smtClean="0"/>
              <a:t>components</a:t>
            </a:r>
            <a:r>
              <a:rPr lang="zh-CN" altLang="en-US" sz="2400" dirty="0" smtClean="0"/>
              <a:t>中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4576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57200" y="260648"/>
            <a:ext cx="8229600" cy="7060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err="1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todo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57" y="1124744"/>
            <a:ext cx="8373685" cy="483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925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Q &amp; A ?</a:t>
            </a:r>
            <a:endParaRPr lang="zh-CN" altLang="en-US" dirty="0"/>
          </a:p>
        </p:txBody>
      </p:sp>
      <p:pic>
        <p:nvPicPr>
          <p:cNvPr id="4" name="Picture 2" descr="http://www.eefung.com/modules/eefung/company/image/intr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0" y="243930"/>
            <a:ext cx="3619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28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780928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Thank you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pic>
        <p:nvPicPr>
          <p:cNvPr id="3" name="Picture 2" descr="http://www.eefung.com/modules/eefung/company/image/intro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20" y="243930"/>
            <a:ext cx="3619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10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433388"/>
            <a:ext cx="8763000" cy="599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474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jy.shangxueba.com/GetImges/3171001-3174000/3171604/2015061814251836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79" y="404664"/>
            <a:ext cx="6552728" cy="577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092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本质原因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前端每</a:t>
            </a:r>
            <a:r>
              <a:rPr lang="en-US" altLang="zh-CN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12-18</a:t>
            </a:r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个月就会发生一次大的变化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前端面临着前所未有的工程化挑战</a:t>
            </a:r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altLang="zh-CN" dirty="0" smtClean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zh-CN" altLang="en-US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不断的变化能够更好的推动前端发展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03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Microsoft YaHei UI"/>
        <a:ea typeface="Microsoft YaHei UI"/>
        <a:cs typeface=""/>
      </a:majorFont>
      <a:minorFont>
        <a:latin typeface="Microsoft YaHei UI"/>
        <a:ea typeface="Microsoft YaHei U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</TotalTime>
  <Words>1070</Words>
  <Application>Microsoft Office PowerPoint</Application>
  <PresentationFormat>全屏显示(4:3)</PresentationFormat>
  <Paragraphs>247</Paragraphs>
  <Slides>64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5" baseType="lpstr">
      <vt:lpstr>Office 主题​​</vt:lpstr>
      <vt:lpstr>React生态圈 及其 应用</vt:lpstr>
      <vt:lpstr>周连毅</vt:lpstr>
      <vt:lpstr>近几年前端发展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本质原因</vt:lpstr>
      <vt:lpstr>React生态圈</vt:lpstr>
      <vt:lpstr>PowerPoint 演示文稿</vt:lpstr>
      <vt:lpstr>PowerPoint 演示文稿</vt:lpstr>
      <vt:lpstr>PowerPoint 演示文稿</vt:lpstr>
      <vt:lpstr>多终端</vt:lpstr>
      <vt:lpstr>多终端</vt:lpstr>
      <vt:lpstr>多终端</vt:lpstr>
      <vt:lpstr>多终端</vt:lpstr>
      <vt:lpstr>语言</vt:lpstr>
      <vt:lpstr>语言</vt:lpstr>
      <vt:lpstr>语言</vt:lpstr>
      <vt:lpstr>语言-API简单</vt:lpstr>
      <vt:lpstr>工程化-打包</vt:lpstr>
      <vt:lpstr>工程化-打包</vt:lpstr>
      <vt:lpstr>工程化-测试</vt:lpstr>
      <vt:lpstr>周边应用</vt:lpstr>
      <vt:lpstr>周边应用</vt:lpstr>
      <vt:lpstr>周边应用 GraphQL</vt:lpstr>
      <vt:lpstr>周边应用</vt:lpstr>
      <vt:lpstr>整体架构</vt:lpstr>
      <vt:lpstr>node.js端架构</vt:lpstr>
      <vt:lpstr>应用路由</vt:lpstr>
      <vt:lpstr>登录流程</vt:lpstr>
      <vt:lpstr>session中的user对象</vt:lpstr>
      <vt:lpstr>应用路由加载方法</vt:lpstr>
      <vt:lpstr>.http.js定义了路由规则</vt:lpstr>
      <vt:lpstr>遍历路由定义并挂载</vt:lpstr>
      <vt:lpstr>路由控制流程</vt:lpstr>
      <vt:lpstr>前后端错误约定</vt:lpstr>
      <vt:lpstr>Java端返回数据模拟</vt:lpstr>
      <vt:lpstr>页面端架构</vt:lpstr>
      <vt:lpstr>webpack-一切皆为模块</vt:lpstr>
      <vt:lpstr>webpack-plugins</vt:lpstr>
      <vt:lpstr>webpack-require机制</vt:lpstr>
      <vt:lpstr>webpack-文件入口</vt:lpstr>
      <vt:lpstr>webpack-异步加载</vt:lpstr>
      <vt:lpstr>react-第一印象</vt:lpstr>
      <vt:lpstr>react-一切皆为组件</vt:lpstr>
      <vt:lpstr>react-一切皆为组件</vt:lpstr>
      <vt:lpstr>react-一切皆为组件</vt:lpstr>
      <vt:lpstr>react-一切皆为组件</vt:lpstr>
      <vt:lpstr>react-避免dom操作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 &amp; A ?</vt:lpstr>
      <vt:lpstr>Thank you！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Oplate前端架构</dc:title>
  <dc:creator>lianyi</dc:creator>
  <cp:lastModifiedBy>lianyi</cp:lastModifiedBy>
  <cp:revision>344</cp:revision>
  <dcterms:created xsi:type="dcterms:W3CDTF">2016-02-23T08:59:44Z</dcterms:created>
  <dcterms:modified xsi:type="dcterms:W3CDTF">2016-03-12T04:25:46Z</dcterms:modified>
</cp:coreProperties>
</file>